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Lst>
  <p:sldSz cx="12192000" cy="6858000"/>
  <p:notesSz cx="6858000" cy="9144000"/>
  <p:defaultTex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877694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24759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0892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89204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70719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18810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531830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21524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500789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574151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9/19/2025</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7654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9/19/2025</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3202955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Video 3" descr="Racing Flag">
            <a:extLst>
              <a:ext uri="{FF2B5EF4-FFF2-40B4-BE49-F238E27FC236}">
                <a16:creationId xmlns:a16="http://schemas.microsoft.com/office/drawing/2014/main" id="{A22228C5-8F71-6599-C34F-343FD4D8C51E}"/>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58"/>
          <a:stretch>
            <a:fillRect/>
          </a:stretch>
        </p:blipFill>
        <p:spPr>
          <a:xfrm>
            <a:off x="20" y="10"/>
            <a:ext cx="12188932" cy="6857990"/>
          </a:xfrm>
          <a:prstGeom prst="rect">
            <a:avLst/>
          </a:prstGeom>
        </p:spPr>
      </p:pic>
      <p:sp>
        <p:nvSpPr>
          <p:cNvPr id="11" name="Rectangle 10">
            <a:extLst>
              <a:ext uri="{FF2B5EF4-FFF2-40B4-BE49-F238E27FC236}">
                <a16:creationId xmlns:a16="http://schemas.microsoft.com/office/drawing/2014/main" id="{ECF0998E-D577-43EA-A7B8-E3EC67F75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7DC364D-882B-4786-89FB-1703C1A5C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7202A-2A71-EFB7-4EC1-6F01837E026B}"/>
              </a:ext>
            </a:extLst>
          </p:cNvPr>
          <p:cNvSpPr>
            <a:spLocks noGrp="1"/>
          </p:cNvSpPr>
          <p:nvPr>
            <p:ph type="ctrTitle"/>
          </p:nvPr>
        </p:nvSpPr>
        <p:spPr>
          <a:xfrm>
            <a:off x="517870" y="978408"/>
            <a:ext cx="8712394" cy="3652126"/>
          </a:xfrm>
        </p:spPr>
        <p:txBody>
          <a:bodyPr anchor="t">
            <a:normAutofit/>
          </a:bodyPr>
          <a:lstStyle/>
          <a:p>
            <a:pPr>
              <a:lnSpc>
                <a:spcPct val="90000"/>
              </a:lnSpc>
            </a:pPr>
            <a:r>
              <a:rPr lang="en-GB" sz="4800" dirty="0">
                <a:solidFill>
                  <a:srgbClr val="FF0000"/>
                </a:solidFill>
                <a:latin typeface="BankGothic Md BT" panose="020B0807020203060204" pitchFamily="34" charset="0"/>
              </a:rPr>
              <a:t>CEDD AGL ISLF</a:t>
            </a:r>
            <a:br>
              <a:rPr lang="en-GB" sz="4800" dirty="0">
                <a:solidFill>
                  <a:srgbClr val="FFFFFF"/>
                </a:solidFill>
                <a:latin typeface="BankGothic Md BT" panose="020B0807020203060204" pitchFamily="34" charset="0"/>
              </a:rPr>
            </a:br>
            <a:r>
              <a:rPr lang="en-GB" sz="4800" i="1" dirty="0">
                <a:solidFill>
                  <a:srgbClr val="FF0000"/>
                </a:solidFill>
                <a:latin typeface="BankGothic Md BT" panose="020B0807020203060204" pitchFamily="34" charset="0"/>
              </a:rPr>
              <a:t>I</a:t>
            </a:r>
            <a:r>
              <a:rPr lang="en-GB" sz="4800" i="1" dirty="0">
                <a:solidFill>
                  <a:srgbClr val="FFFFFF"/>
                </a:solidFill>
                <a:latin typeface="BankGothic Md BT" panose="020B0807020203060204" pitchFamily="34" charset="0"/>
              </a:rPr>
              <a:t>ntegrated </a:t>
            </a:r>
            <a:br>
              <a:rPr lang="en-GB" sz="4800" i="1" dirty="0">
                <a:solidFill>
                  <a:srgbClr val="FFFFFF"/>
                </a:solidFill>
                <a:latin typeface="BankGothic Md BT" panose="020B0807020203060204" pitchFamily="34" charset="0"/>
              </a:rPr>
            </a:br>
            <a:r>
              <a:rPr lang="en-GB" sz="4800" i="1" dirty="0">
                <a:solidFill>
                  <a:srgbClr val="FF0000"/>
                </a:solidFill>
                <a:latin typeface="BankGothic Md BT" panose="020B0807020203060204" pitchFamily="34" charset="0"/>
              </a:rPr>
              <a:t>S</a:t>
            </a:r>
            <a:r>
              <a:rPr lang="en-GB" sz="4800" i="1" dirty="0">
                <a:solidFill>
                  <a:srgbClr val="FFFFFF"/>
                </a:solidFill>
                <a:latin typeface="BankGothic Md BT" panose="020B0807020203060204" pitchFamily="34" charset="0"/>
              </a:rPr>
              <a:t>pring-</a:t>
            </a:r>
            <a:r>
              <a:rPr lang="en-GB" sz="4800" i="1" dirty="0">
                <a:solidFill>
                  <a:srgbClr val="FF0000"/>
                </a:solidFill>
                <a:latin typeface="BankGothic Md BT" panose="020B0807020203060204" pitchFamily="34" charset="0"/>
              </a:rPr>
              <a:t>L</a:t>
            </a:r>
            <a:r>
              <a:rPr lang="en-GB" sz="4800" i="1" dirty="0">
                <a:solidFill>
                  <a:srgbClr val="FFFFFF"/>
                </a:solidFill>
                <a:latin typeface="BankGothic Md BT" panose="020B0807020203060204" pitchFamily="34" charset="0"/>
              </a:rPr>
              <a:t>oaded </a:t>
            </a:r>
            <a:br>
              <a:rPr lang="en-GB" sz="4800" i="1" dirty="0">
                <a:solidFill>
                  <a:srgbClr val="FFFFFF"/>
                </a:solidFill>
                <a:latin typeface="BankGothic Md BT" panose="020B0807020203060204" pitchFamily="34" charset="0"/>
              </a:rPr>
            </a:br>
            <a:r>
              <a:rPr lang="en-GB" sz="4800" i="1" dirty="0">
                <a:solidFill>
                  <a:srgbClr val="FF0000"/>
                </a:solidFill>
                <a:latin typeface="BankGothic Md BT" panose="020B0807020203060204" pitchFamily="34" charset="0"/>
              </a:rPr>
              <a:t>F</a:t>
            </a:r>
            <a:r>
              <a:rPr lang="en-GB" sz="4800" i="1" dirty="0">
                <a:solidFill>
                  <a:srgbClr val="FFFFFF"/>
                </a:solidFill>
                <a:latin typeface="BankGothic Md BT" panose="020B0807020203060204" pitchFamily="34" charset="0"/>
              </a:rPr>
              <a:t>lags</a:t>
            </a:r>
            <a:endParaRPr lang="en-NL" sz="4800" i="1" dirty="0">
              <a:solidFill>
                <a:srgbClr val="FFFFFF"/>
              </a:solidFill>
              <a:latin typeface="BankGothic Md BT" panose="020B0807020203060204" pitchFamily="34" charset="0"/>
            </a:endParaRPr>
          </a:p>
        </p:txBody>
      </p:sp>
      <p:sp>
        <p:nvSpPr>
          <p:cNvPr id="3" name="Subtitle 2">
            <a:extLst>
              <a:ext uri="{FF2B5EF4-FFF2-40B4-BE49-F238E27FC236}">
                <a16:creationId xmlns:a16="http://schemas.microsoft.com/office/drawing/2014/main" id="{4360C4F9-1C27-90AD-01D0-0E469034BCD2}"/>
              </a:ext>
            </a:extLst>
          </p:cNvPr>
          <p:cNvSpPr>
            <a:spLocks noGrp="1"/>
          </p:cNvSpPr>
          <p:nvPr>
            <p:ph type="subTitle" idx="1"/>
          </p:nvPr>
        </p:nvSpPr>
        <p:spPr>
          <a:xfrm>
            <a:off x="6652366" y="4108182"/>
            <a:ext cx="5040785" cy="1828799"/>
          </a:xfrm>
        </p:spPr>
        <p:txBody>
          <a:bodyPr anchor="b">
            <a:normAutofit lnSpcReduction="10000"/>
          </a:bodyPr>
          <a:lstStyle/>
          <a:p>
            <a:r>
              <a:rPr lang="en-GB" dirty="0">
                <a:solidFill>
                  <a:srgbClr val="FFFFFF"/>
                </a:solidFill>
                <a:latin typeface="Arial Black" panose="020B0A04020102020204" pitchFamily="34" charset="0"/>
              </a:rPr>
              <a:t>By:</a:t>
            </a:r>
          </a:p>
          <a:p>
            <a:r>
              <a:rPr lang="en-GB" dirty="0">
                <a:solidFill>
                  <a:srgbClr val="FFFFFF"/>
                </a:solidFill>
                <a:latin typeface="Arial Black" panose="020B0A04020102020204" pitchFamily="34" charset="0"/>
              </a:rPr>
              <a:t>Anton Zubovskyi</a:t>
            </a:r>
          </a:p>
          <a:p>
            <a:r>
              <a:rPr lang="en-US" i="0" dirty="0">
                <a:latin typeface="Arial Black" panose="020B0A04020102020204" pitchFamily="34" charset="0"/>
              </a:rPr>
              <a:t>Yaman Çağlar</a:t>
            </a:r>
            <a:endParaRPr lang="en-GB" dirty="0">
              <a:solidFill>
                <a:srgbClr val="FFFFFF"/>
              </a:solidFill>
              <a:latin typeface="Arial Black" panose="020B0A04020102020204" pitchFamily="34" charset="0"/>
            </a:endParaRPr>
          </a:p>
          <a:p>
            <a:r>
              <a:rPr lang="en-GB" dirty="0">
                <a:solidFill>
                  <a:srgbClr val="FFFFFF"/>
                </a:solidFill>
                <a:latin typeface="Arial Black" panose="020B0A04020102020204" pitchFamily="34" charset="0"/>
              </a:rPr>
              <a:t>Coen Roelofs </a:t>
            </a:r>
            <a:endParaRPr lang="en-NL" dirty="0">
              <a:solidFill>
                <a:srgbClr val="FFFFFF"/>
              </a:solidFill>
              <a:latin typeface="Arial Black" panose="020B0A04020102020204" pitchFamily="34" charset="0"/>
            </a:endParaRPr>
          </a:p>
        </p:txBody>
      </p:sp>
      <p:sp>
        <p:nvSpPr>
          <p:cNvPr id="17" name="Rectangle 16">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89"/>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637397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EA21B-717C-1B20-2742-D84769850BBD}"/>
              </a:ext>
            </a:extLst>
          </p:cNvPr>
          <p:cNvSpPr>
            <a:spLocks noGrp="1"/>
          </p:cNvSpPr>
          <p:nvPr>
            <p:ph type="title"/>
          </p:nvPr>
        </p:nvSpPr>
        <p:spPr>
          <a:xfrm>
            <a:off x="384810" y="816483"/>
            <a:ext cx="11155680" cy="936117"/>
          </a:xfrm>
        </p:spPr>
        <p:txBody>
          <a:bodyPr>
            <a:normAutofit fontScale="90000"/>
          </a:bodyPr>
          <a:lstStyle/>
          <a:p>
            <a:r>
              <a:rPr lang="en-US" sz="4000" dirty="0">
                <a:latin typeface="BankGothic Lt BT" panose="020B0607020203060204" pitchFamily="34" charset="0"/>
              </a:rPr>
              <a:t>Power Failure – not enough lights for taxiing</a:t>
            </a:r>
            <a:endParaRPr lang="en-NL" sz="4000" dirty="0">
              <a:latin typeface="BankGothic Lt BT" panose="020B0607020203060204" pitchFamily="34" charset="0"/>
            </a:endParaRPr>
          </a:p>
        </p:txBody>
      </p:sp>
      <p:pic>
        <p:nvPicPr>
          <p:cNvPr id="1026" name="Picture 2" descr="Moonlit Tarmac at Night">
            <a:extLst>
              <a:ext uri="{FF2B5EF4-FFF2-40B4-BE49-F238E27FC236}">
                <a16:creationId xmlns:a16="http://schemas.microsoft.com/office/drawing/2014/main" id="{C8DC841F-EEC6-3B13-5DF8-05D49CE2C8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352" y="2203100"/>
            <a:ext cx="5643327" cy="37622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emium Photo | Large jetliner taking off from an airport runway">
            <a:extLst>
              <a:ext uri="{FF2B5EF4-FFF2-40B4-BE49-F238E27FC236}">
                <a16:creationId xmlns:a16="http://schemas.microsoft.com/office/drawing/2014/main" id="{02D83F40-A7B6-3EAB-024C-5240D2A4E3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317" y="2452084"/>
            <a:ext cx="5823332" cy="326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519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76784-B32E-3778-4801-124946519112}"/>
              </a:ext>
            </a:extLst>
          </p:cNvPr>
          <p:cNvSpPr>
            <a:spLocks noGrp="1"/>
          </p:cNvSpPr>
          <p:nvPr>
            <p:ph type="title"/>
          </p:nvPr>
        </p:nvSpPr>
        <p:spPr/>
        <p:txBody>
          <a:bodyPr>
            <a:normAutofit/>
          </a:bodyPr>
          <a:lstStyle/>
          <a:p>
            <a:r>
              <a:rPr lang="en-GB" dirty="0">
                <a:latin typeface="BankGothic Md BT" panose="020B0807020203060204" pitchFamily="34" charset="0"/>
              </a:rPr>
              <a:t>CEDD AGL </a:t>
            </a:r>
            <a:r>
              <a:rPr lang="en-GB" dirty="0">
                <a:solidFill>
                  <a:srgbClr val="FF0000"/>
                </a:solidFill>
                <a:latin typeface="BankGothic Md BT" panose="020B0807020203060204" pitchFamily="34" charset="0"/>
              </a:rPr>
              <a:t>ISLF</a:t>
            </a:r>
            <a:r>
              <a:rPr lang="en-GB" dirty="0">
                <a:latin typeface="BankGothic Md BT" panose="020B0807020203060204" pitchFamily="34" charset="0"/>
              </a:rPr>
              <a:t>: </a:t>
            </a:r>
            <a:br>
              <a:rPr lang="en-GB" dirty="0">
                <a:latin typeface="BankGothic Md BT" panose="020B0807020203060204" pitchFamily="34" charset="0"/>
              </a:rPr>
            </a:br>
            <a:r>
              <a:rPr lang="en-GB" i="1" dirty="0">
                <a:solidFill>
                  <a:srgbClr val="FF0000"/>
                </a:solidFill>
                <a:latin typeface="BankGothic Md BT" panose="020B0807020203060204" pitchFamily="34" charset="0"/>
              </a:rPr>
              <a:t>I</a:t>
            </a:r>
            <a:r>
              <a:rPr lang="en-GB" i="1" dirty="0">
                <a:latin typeface="BankGothic Md BT" panose="020B0807020203060204" pitchFamily="34" charset="0"/>
              </a:rPr>
              <a:t>ntegrated </a:t>
            </a:r>
            <a:r>
              <a:rPr lang="en-GB" i="1" dirty="0">
                <a:solidFill>
                  <a:srgbClr val="FF0000"/>
                </a:solidFill>
                <a:latin typeface="BankGothic Md BT" panose="020B0807020203060204" pitchFamily="34" charset="0"/>
              </a:rPr>
              <a:t>S</a:t>
            </a:r>
            <a:r>
              <a:rPr lang="en-GB" i="1" dirty="0">
                <a:latin typeface="BankGothic Md BT" panose="020B0807020203060204" pitchFamily="34" charset="0"/>
              </a:rPr>
              <a:t>pring-</a:t>
            </a:r>
            <a:r>
              <a:rPr lang="en-GB" i="1" dirty="0">
                <a:solidFill>
                  <a:srgbClr val="FF0000"/>
                </a:solidFill>
                <a:latin typeface="BankGothic Md BT" panose="020B0807020203060204" pitchFamily="34" charset="0"/>
              </a:rPr>
              <a:t>L</a:t>
            </a:r>
            <a:r>
              <a:rPr lang="en-GB" i="1" dirty="0">
                <a:latin typeface="BankGothic Md BT" panose="020B0807020203060204" pitchFamily="34" charset="0"/>
              </a:rPr>
              <a:t>oaded </a:t>
            </a:r>
            <a:r>
              <a:rPr lang="en-GB" i="1" dirty="0">
                <a:solidFill>
                  <a:srgbClr val="FF0000"/>
                </a:solidFill>
                <a:latin typeface="BankGothic Md BT" panose="020B0807020203060204" pitchFamily="34" charset="0"/>
              </a:rPr>
              <a:t>F</a:t>
            </a:r>
            <a:r>
              <a:rPr lang="en-GB" i="1" dirty="0">
                <a:latin typeface="BankGothic Md BT" panose="020B0807020203060204" pitchFamily="34" charset="0"/>
              </a:rPr>
              <a:t>lags</a:t>
            </a:r>
            <a:endParaRPr lang="en-NL" dirty="0"/>
          </a:p>
        </p:txBody>
      </p:sp>
      <p:pic>
        <p:nvPicPr>
          <p:cNvPr id="2052" name="Picture 4" descr="Foggy Night Taxi at the Airport">
            <a:extLst>
              <a:ext uri="{FF2B5EF4-FFF2-40B4-BE49-F238E27FC236}">
                <a16:creationId xmlns:a16="http://schemas.microsoft.com/office/drawing/2014/main" id="{EA3B4795-02A9-447C-6FD0-530FD1DF4C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437" y="2752304"/>
            <a:ext cx="5650709" cy="376713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oonlit Runway and Ground Crew">
            <a:extLst>
              <a:ext uri="{FF2B5EF4-FFF2-40B4-BE49-F238E27FC236}">
                <a16:creationId xmlns:a16="http://schemas.microsoft.com/office/drawing/2014/main" id="{9AE7CAFA-4227-C923-2B4A-6477FF78F0C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395322" y="2752303"/>
            <a:ext cx="5586731" cy="3724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935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3" name="Freeform: Shape 3082">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85" name="Freeform: Shape 3084">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087" name="Rectangle 3086">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424DB16-91F2-6802-82A3-EDB3B060DE51}"/>
              </a:ext>
            </a:extLst>
          </p:cNvPr>
          <p:cNvSpPr>
            <a:spLocks noGrp="1"/>
          </p:cNvSpPr>
          <p:nvPr>
            <p:ph type="title"/>
          </p:nvPr>
        </p:nvSpPr>
        <p:spPr>
          <a:xfrm>
            <a:off x="521209" y="978409"/>
            <a:ext cx="11149874" cy="1298386"/>
          </a:xfrm>
        </p:spPr>
        <p:txBody>
          <a:bodyPr vert="horz" lIns="91440" tIns="45720" rIns="91440" bIns="45720" rtlCol="0" anchor="t">
            <a:normAutofit/>
          </a:bodyPr>
          <a:lstStyle/>
          <a:p>
            <a:r>
              <a:rPr lang="en-US" sz="5400" dirty="0"/>
              <a:t>Concepts</a:t>
            </a:r>
          </a:p>
        </p:txBody>
      </p:sp>
      <p:sp>
        <p:nvSpPr>
          <p:cNvPr id="3089" name="Freeform: Shape 3088">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6" name="Picture 4" descr="innovative, spring-loaded mechanism integrated in airfield ground lighting fixtures, from which , lots of light-reflective flags rapidly are launched upwards to 5 feet providing emergency guidance. The flags, adorned with bright, reflective materials, rise high into the air, becoming visible to the pilots in the cockpit and the ground crew scattered around the taxiway. &#10;">
            <a:extLst>
              <a:ext uri="{FF2B5EF4-FFF2-40B4-BE49-F238E27FC236}">
                <a16:creationId xmlns:a16="http://schemas.microsoft.com/office/drawing/2014/main" id="{C53B5556-7A35-1522-F76E-CAFEB686F4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11882"/>
          <a:stretch>
            <a:fillRect/>
          </a:stretch>
        </p:blipFill>
        <p:spPr bwMode="auto">
          <a:xfrm>
            <a:off x="517870" y="2506159"/>
            <a:ext cx="3519552" cy="310141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BD8906CA-FDEC-9271-249B-05DC490C3AD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2342" r="1" b="9540"/>
          <a:stretch>
            <a:fillRect/>
          </a:stretch>
        </p:blipFill>
        <p:spPr bwMode="auto">
          <a:xfrm>
            <a:off x="4334700" y="2506159"/>
            <a:ext cx="3519552" cy="310141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nnovative, spring-loaded mechanism integrated in series of airfield ground lighting fixtures, from which ,reflective flags rapidly are launched upwards to 5 feet providing emergency guidance. The flags, adorned with bright, reflective materials, rise high into the air, becoming visible to the pilots in the cockpit and the ground crew scattered around the taxiway. &#10;">
            <a:extLst>
              <a:ext uri="{FF2B5EF4-FFF2-40B4-BE49-F238E27FC236}">
                <a16:creationId xmlns:a16="http://schemas.microsoft.com/office/drawing/2014/main" id="{1899A124-5DFE-A744-92BE-5A01D276FD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 b="11902"/>
          <a:stretch>
            <a:fillRect/>
          </a:stretch>
        </p:blipFill>
        <p:spPr bwMode="auto">
          <a:xfrm>
            <a:off x="8150642" y="2506160"/>
            <a:ext cx="3520440" cy="3101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36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Video 3" descr="Racing Flag">
            <a:extLst>
              <a:ext uri="{FF2B5EF4-FFF2-40B4-BE49-F238E27FC236}">
                <a16:creationId xmlns:a16="http://schemas.microsoft.com/office/drawing/2014/main" id="{A22228C5-8F71-6599-C34F-343FD4D8C51E}"/>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58"/>
          <a:stretch>
            <a:fillRect/>
          </a:stretch>
        </p:blipFill>
        <p:spPr>
          <a:xfrm>
            <a:off x="0" y="10"/>
            <a:ext cx="12188932" cy="6857990"/>
          </a:xfrm>
          <a:prstGeom prst="rect">
            <a:avLst/>
          </a:prstGeom>
        </p:spPr>
      </p:pic>
      <p:sp>
        <p:nvSpPr>
          <p:cNvPr id="11" name="Rectangle 10">
            <a:extLst>
              <a:ext uri="{FF2B5EF4-FFF2-40B4-BE49-F238E27FC236}">
                <a16:creationId xmlns:a16="http://schemas.microsoft.com/office/drawing/2014/main" id="{ECF0998E-D577-43EA-A7B8-E3EC67F75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7DC364D-882B-4786-89FB-1703C1A5C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7202A-2A71-EFB7-4EC1-6F01837E026B}"/>
              </a:ext>
            </a:extLst>
          </p:cNvPr>
          <p:cNvSpPr>
            <a:spLocks noGrp="1"/>
          </p:cNvSpPr>
          <p:nvPr>
            <p:ph type="ctrTitle"/>
          </p:nvPr>
        </p:nvSpPr>
        <p:spPr>
          <a:xfrm>
            <a:off x="517870" y="978408"/>
            <a:ext cx="8712394" cy="3652126"/>
          </a:xfrm>
        </p:spPr>
        <p:txBody>
          <a:bodyPr anchor="t">
            <a:normAutofit/>
          </a:bodyPr>
          <a:lstStyle/>
          <a:p>
            <a:pPr>
              <a:lnSpc>
                <a:spcPct val="90000"/>
              </a:lnSpc>
            </a:pPr>
            <a:r>
              <a:rPr lang="en-GB" sz="4800" dirty="0">
                <a:solidFill>
                  <a:srgbClr val="FF0000"/>
                </a:solidFill>
                <a:latin typeface="BankGothic Md BT" panose="020B0807020203060204" pitchFamily="34" charset="0"/>
              </a:rPr>
              <a:t>Thank you </a:t>
            </a:r>
            <a:br>
              <a:rPr lang="en-GB" sz="4800" dirty="0">
                <a:solidFill>
                  <a:srgbClr val="FF0000"/>
                </a:solidFill>
                <a:latin typeface="BankGothic Md BT" panose="020B0807020203060204" pitchFamily="34" charset="0"/>
              </a:rPr>
            </a:br>
            <a:r>
              <a:rPr lang="en-GB" sz="4800" dirty="0">
                <a:solidFill>
                  <a:srgbClr val="FF0000"/>
                </a:solidFill>
                <a:latin typeface="BankGothic Md BT" panose="020B0807020203060204" pitchFamily="34" charset="0"/>
              </a:rPr>
              <a:t>For Attention</a:t>
            </a:r>
            <a:endParaRPr lang="en-NL" sz="4800" i="1" dirty="0">
              <a:solidFill>
                <a:srgbClr val="FFFFFF"/>
              </a:solidFill>
              <a:latin typeface="BankGothic Md BT" panose="020B0807020203060204" pitchFamily="34" charset="0"/>
            </a:endParaRPr>
          </a:p>
        </p:txBody>
      </p:sp>
      <p:sp>
        <p:nvSpPr>
          <p:cNvPr id="3" name="Subtitle 2">
            <a:extLst>
              <a:ext uri="{FF2B5EF4-FFF2-40B4-BE49-F238E27FC236}">
                <a16:creationId xmlns:a16="http://schemas.microsoft.com/office/drawing/2014/main" id="{4360C4F9-1C27-90AD-01D0-0E469034BCD2}"/>
              </a:ext>
            </a:extLst>
          </p:cNvPr>
          <p:cNvSpPr>
            <a:spLocks noGrp="1"/>
          </p:cNvSpPr>
          <p:nvPr>
            <p:ph type="subTitle" idx="1"/>
          </p:nvPr>
        </p:nvSpPr>
        <p:spPr>
          <a:xfrm>
            <a:off x="6652366" y="4108182"/>
            <a:ext cx="5040785" cy="1828799"/>
          </a:xfrm>
        </p:spPr>
        <p:txBody>
          <a:bodyPr anchor="b">
            <a:normAutofit lnSpcReduction="10000"/>
          </a:bodyPr>
          <a:lstStyle/>
          <a:p>
            <a:r>
              <a:rPr lang="en-GB" dirty="0">
                <a:solidFill>
                  <a:srgbClr val="FFFFFF"/>
                </a:solidFill>
                <a:latin typeface="Arial Black" panose="020B0A04020102020204" pitchFamily="34" charset="0"/>
              </a:rPr>
              <a:t>By:</a:t>
            </a:r>
          </a:p>
          <a:p>
            <a:r>
              <a:rPr lang="en-GB" dirty="0">
                <a:solidFill>
                  <a:srgbClr val="FFFFFF"/>
                </a:solidFill>
                <a:latin typeface="Arial Black" panose="020B0A04020102020204" pitchFamily="34" charset="0"/>
              </a:rPr>
              <a:t>Anton Zubovskyi</a:t>
            </a:r>
          </a:p>
          <a:p>
            <a:r>
              <a:rPr lang="en-US" i="0" dirty="0">
                <a:latin typeface="Arial Black" panose="020B0A04020102020204" pitchFamily="34" charset="0"/>
              </a:rPr>
              <a:t>Yaman Çağlar</a:t>
            </a:r>
            <a:endParaRPr lang="en-GB" dirty="0">
              <a:solidFill>
                <a:srgbClr val="FFFFFF"/>
              </a:solidFill>
              <a:latin typeface="Arial Black" panose="020B0A04020102020204" pitchFamily="34" charset="0"/>
            </a:endParaRPr>
          </a:p>
          <a:p>
            <a:r>
              <a:rPr lang="en-GB" dirty="0">
                <a:solidFill>
                  <a:srgbClr val="FFFFFF"/>
                </a:solidFill>
                <a:latin typeface="Arial Black" panose="020B0A04020102020204" pitchFamily="34" charset="0"/>
              </a:rPr>
              <a:t>Coen Roelofs </a:t>
            </a:r>
            <a:endParaRPr lang="en-NL" dirty="0">
              <a:solidFill>
                <a:srgbClr val="FFFFFF"/>
              </a:solidFill>
              <a:latin typeface="Arial Black" panose="020B0A04020102020204" pitchFamily="34" charset="0"/>
            </a:endParaRPr>
          </a:p>
        </p:txBody>
      </p:sp>
      <p:sp>
        <p:nvSpPr>
          <p:cNvPr id="17" name="Rectangle 16">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89"/>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8149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0</TotalTime>
  <Words>47</Words>
  <Application>Microsoft Office PowerPoint</Application>
  <PresentationFormat>Widescreen</PresentationFormat>
  <Paragraphs>13</Paragraphs>
  <Slides>5</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Arial Black</vt:lpstr>
      <vt:lpstr>BankGothic Lt BT</vt:lpstr>
      <vt:lpstr>BankGothic Md BT</vt:lpstr>
      <vt:lpstr>Bierstadt</vt:lpstr>
      <vt:lpstr>GestaltVTI</vt:lpstr>
      <vt:lpstr>CEDD AGL ISLF Integrated  Spring-Loaded  Flags</vt:lpstr>
      <vt:lpstr>Power Failure – not enough lights for taxiing</vt:lpstr>
      <vt:lpstr>CEDD AGL ISLF:  Integrated Spring-Loaded Flags</vt:lpstr>
      <vt:lpstr>Concepts</vt:lpstr>
      <vt:lpstr>Thank you  For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Anton Zubovskyi</dc:creator>
  <cp:lastModifiedBy>Anton Zubovskyi</cp:lastModifiedBy>
  <cp:revision>1</cp:revision>
  <dcterms:created xsi:type="dcterms:W3CDTF">2025-09-19T11:49:42Z</dcterms:created>
  <dcterms:modified xsi:type="dcterms:W3CDTF">2025-09-19T13:43:35Z</dcterms:modified>
</cp:coreProperties>
</file>